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2" r:id="rId2"/>
    <p:sldId id="263" r:id="rId3"/>
    <p:sldId id="264" r:id="rId4"/>
    <p:sldId id="265" r:id="rId5"/>
    <p:sldId id="269" r:id="rId6"/>
    <p:sldId id="266" r:id="rId7"/>
    <p:sldId id="270" r:id="rId8"/>
    <p:sldId id="267" r:id="rId9"/>
    <p:sldId id="288" r:id="rId10"/>
    <p:sldId id="268" r:id="rId11"/>
    <p:sldId id="271" r:id="rId12"/>
    <p:sldId id="272" r:id="rId13"/>
    <p:sldId id="303" r:id="rId14"/>
    <p:sldId id="304" r:id="rId15"/>
    <p:sldId id="306" r:id="rId16"/>
    <p:sldId id="302" r:id="rId17"/>
  </p:sldIdLst>
  <p:sldSz cx="12192000" cy="6858000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FF2"/>
    <a:srgbClr val="FFFFE1"/>
    <a:srgbClr val="FFEFBD"/>
    <a:srgbClr val="FFFFCC"/>
    <a:srgbClr val="FFC1E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67" y="5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D2CDB9F-A933-4F7D-BC21-4A0A38E2ED4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9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 smtClean="0">
                <a:latin typeface="Arial" panose="020B0604020202020204" pitchFamily="34" charset="0"/>
              </a:rPr>
              <a:t>19 feb 2019</a:t>
            </a:r>
          </a:p>
        </p:txBody>
      </p:sp>
      <p:sp>
        <p:nvSpPr>
          <p:cNvPr id="410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6FD676D-38D6-4C49-B816-A8B9195C4F5B}" type="slidenum">
              <a:rPr lang="it-IT" altLang="it-IT" smtClean="0"/>
              <a:pPr>
                <a:spcBef>
                  <a:spcPct val="0"/>
                </a:spcBef>
              </a:pPr>
              <a:t>1</a:t>
            </a:fld>
            <a:endParaRPr lang="it-IT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913B40-E94E-4810-8CAE-7A9FDAAB2ACD}" type="slidenum">
              <a:rPr lang="it-IT" altLang="it-IT" smtClean="0"/>
              <a:pPr>
                <a:spcBef>
                  <a:spcPct val="0"/>
                </a:spcBef>
              </a:pPr>
              <a:t>13</a:t>
            </a:fld>
            <a:endParaRPr lang="it-IT" altLang="it-IT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262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913B40-E94E-4810-8CAE-7A9FDAAB2ACD}" type="slidenum">
              <a:rPr lang="it-IT" altLang="it-IT" smtClean="0"/>
              <a:pPr>
                <a:spcBef>
                  <a:spcPct val="0"/>
                </a:spcBef>
              </a:pPr>
              <a:t>14</a:t>
            </a:fld>
            <a:endParaRPr lang="it-IT" altLang="it-IT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it-IT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211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3 </a:t>
            </a:r>
            <a:r>
              <a:rPr lang="it-IT" dirty="0" err="1" smtClean="0"/>
              <a:t>TestimonianzaUn</a:t>
            </a:r>
            <a:r>
              <a:rPr lang="it-IT" dirty="0" smtClean="0"/>
              <a:t> gruppo di suore durante la guerra furono violentate sotto minaccia di morte da un gruppo di soldati.</a:t>
            </a:r>
          </a:p>
          <a:p>
            <a:r>
              <a:rPr lang="it-IT" dirty="0" smtClean="0"/>
              <a:t>Tutte le suore rimasero incinte e decisero di donare la vita ai loro figli…</a:t>
            </a:r>
          </a:p>
          <a:p>
            <a:r>
              <a:rPr lang="it-IT" dirty="0" smtClean="0"/>
              <a:t>Ci furono chi le ammirò altri che le disprezzo! Voi cosa ne pensate?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2CDB9F-A933-4F7D-BC21-4A0A38E2ED42}" type="slidenum">
              <a:rPr lang="it-IT" altLang="it-IT" smtClean="0"/>
              <a:pPr>
                <a:defRPr/>
              </a:pPr>
              <a:t>15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21271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altLang="it-IT" smtClean="0">
                <a:latin typeface="Arial" panose="020B0604020202020204" pitchFamily="34" charset="0"/>
              </a:rPr>
              <a:t>Link utili</a:t>
            </a:r>
          </a:p>
        </p:txBody>
      </p:sp>
      <p:sp>
        <p:nvSpPr>
          <p:cNvPr id="1946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865D52E-BC4A-4C7A-9323-C6F877549C53}" type="slidenum">
              <a:rPr lang="it-IT" altLang="it-IT" smtClean="0"/>
              <a:pPr/>
              <a:t>16</a:t>
            </a:fld>
            <a:endParaRPr lang="it-IT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CD681-7C86-494D-BD9F-D766A222045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68665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D7A86-51E0-4118-BE3A-DF01A575D67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73330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E8DCF-2D96-42D8-93F8-64298717005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54152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8B8D4-A631-4509-A691-86C482ADD26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00323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E003B-1A89-4663-9CEE-953C8F43469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3525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CC722-59BF-4E29-8A8D-45113A53F1C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9231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463A3-F726-4DBE-A96C-645832039FF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7311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DB7E1-70B8-41B6-A471-873EA0A786E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83918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C4804-10C3-49D3-ACA4-6C4CB13A01C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33908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197DE-655C-4DA2-9469-0AEFDCD6628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47002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792C3-26A0-4EC8-8683-C8C9C86E37C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36688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CFDFE"/>
            </a:gs>
            <a:gs pos="74001">
              <a:srgbClr val="E0F1F2"/>
            </a:gs>
            <a:gs pos="83000">
              <a:srgbClr val="E0F1F2"/>
            </a:gs>
            <a:gs pos="100000">
              <a:srgbClr val="EBF6F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64B27AE-23A6-48E1-9AFD-DE694ED1F77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GBhokyHnHo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40013" y="1214438"/>
            <a:ext cx="6911975" cy="2376487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it-IT" altLang="it-IT" b="1" smtClean="0"/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it-IT" altLang="it-IT" b="1" smtClean="0"/>
              <a:t>VANESSA</a:t>
            </a:r>
          </a:p>
          <a:p>
            <a:pPr algn="ctr" eaLnBrk="1" hangingPunct="1">
              <a:lnSpc>
                <a:spcPct val="150000"/>
              </a:lnSpc>
              <a:buFontTx/>
              <a:buNone/>
            </a:pPr>
            <a:r>
              <a:rPr lang="it-IT" altLang="it-IT" b="1" smtClean="0"/>
              <a:t>Un sì alla vita: la questione aborto</a:t>
            </a:r>
          </a:p>
        </p:txBody>
      </p:sp>
      <p:sp>
        <p:nvSpPr>
          <p:cNvPr id="3075" name="Rettangolo 4"/>
          <p:cNvSpPr>
            <a:spLocks noChangeArrowheads="1"/>
          </p:cNvSpPr>
          <p:nvPr/>
        </p:nvSpPr>
        <p:spPr bwMode="auto">
          <a:xfrm>
            <a:off x="407988" y="6165850"/>
            <a:ext cx="29670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/>
              <a:t>Aggiornato al 16 mar 2021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00150" y="476250"/>
            <a:ext cx="10367963" cy="59055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it-IT" altLang="it-IT" sz="2800" smtClean="0"/>
              <a:t>E’ venuto alla mattina, ha convinto la mia amica che voleva solo parlare, che voleva chiedermi scusa, allora quando è salito in casa lui aveva la pistola dell’ordinanza (è finanziere!) e me l’ha puntata in faccia.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it-IT" altLang="it-IT" sz="2800" smtClean="0"/>
              <a:t>Solo l’intervento della mia amica che ha avuto la forza di mettersi davanti a me ha risolto la situazione.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it-IT" altLang="it-IT" sz="2800" smtClean="0"/>
              <a:t>Lui mi ha buttato 100 euro in faccia e mi ha detto: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it-IT" altLang="it-IT" sz="2800" smtClean="0"/>
              <a:t>"</a:t>
            </a:r>
            <a:r>
              <a:rPr lang="it-IT" altLang="it-IT" sz="2800" b="1" smtClean="0"/>
              <a:t>Questi soldi sono i soldi che posso dare per te e tuo figlio</a:t>
            </a:r>
            <a:r>
              <a:rPr lang="it-IT" altLang="it-IT" sz="2800" smtClean="0"/>
              <a:t>".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8813" y="855663"/>
            <a:ext cx="10874375" cy="51466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it-IT" altLang="it-IT" sz="2600" smtClean="0"/>
              <a:t>Da allora non l’ho più rivisto, ma quei soldi mi sono serviti per comprare il biglietto del treno e fuggire a Torino.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it-IT" altLang="it-IT" sz="2600" smtClean="0"/>
              <a:t>E’ stata la sera dopo che ho visto la trasmissione, Verissimo.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it-IT" altLang="it-IT" sz="2600" smtClean="0"/>
              <a:t>Mi ricordo che si parlava anche di S.O.S vita.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it-IT" altLang="it-IT" sz="2600" smtClean="0"/>
              <a:t>Ho telefonato e mi ha risposto Davide; ho parlato con lui, gentilissimo.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it-IT" altLang="it-IT" sz="2600" smtClean="0"/>
              <a:t>Mi ha messo subito a mio agio, mi ha spiegato cos’era l’aborto. E soprattutto mi ha ascoltato e mi ha fatto capire che non ero più sola.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it-IT" altLang="it-IT" sz="2600" smtClean="0"/>
              <a:t>Mi hanno aiutato e ancora adesso mi stanno aiutando.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17613" y="512763"/>
            <a:ext cx="9756775" cy="58324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it-IT" altLang="it-IT" sz="2800" smtClean="0"/>
              <a:t>Io dico sempre che sono la persona più viziata del C.A.V. (Centro Aiuto Vita) di Orbassano: mi trattano come una principessa, io non faccio in tempo a pensare a una cosa, che già ce l’ho.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it-IT" altLang="it-IT" sz="2800" smtClean="0"/>
              <a:t>Mi hanno anche suggerito di denunciare il mio ragazzo per istigazione all’aborto e violenze. Ma io non me la sono sentita forse perché ne ero ancora innamorata. 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it-IT" altLang="it-IT" sz="2800" smtClean="0"/>
              <a:t>Adesso quando guardo negli occhi il mio bambino dico: lui non sa cosa si è perso e non lo saprà mai.</a:t>
            </a:r>
          </a:p>
          <a:p>
            <a:pPr algn="r" eaLnBrk="1" hangingPunct="1">
              <a:lnSpc>
                <a:spcPct val="105000"/>
              </a:lnSpc>
              <a:buFontTx/>
              <a:buNone/>
            </a:pPr>
            <a:r>
              <a:rPr lang="it-IT" altLang="it-IT" sz="1400" smtClean="0"/>
              <a:t>Da: "Sì alla vita, marzo 2000"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ChangeArrowheads="1"/>
          </p:cNvSpPr>
          <p:nvPr/>
        </p:nvSpPr>
        <p:spPr bwMode="auto">
          <a:xfrm>
            <a:off x="659396" y="266596"/>
            <a:ext cx="10873208" cy="6324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b="1" dirty="0" smtClean="0"/>
              <a:t>2 Testimonianza</a:t>
            </a:r>
            <a:endParaRPr lang="it-IT" altLang="it-IT" b="1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it-IT" altLang="it-IT" sz="800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/>
              <a:t>Agli inizi degli anni novanta un giovane ragazzo fece di tutto per evitare che la sua giovane fidanzata </a:t>
            </a:r>
            <a:r>
              <a:rPr lang="it-IT" altLang="it-IT" sz="2200" dirty="0" smtClean="0"/>
              <a:t>abortisse…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/>
              <a:t>I</a:t>
            </a:r>
            <a:r>
              <a:rPr lang="it-IT" altLang="it-IT" sz="2200" dirty="0" smtClean="0"/>
              <a:t> genitori da entrambe le parti volevano imporre l’aborto.</a:t>
            </a:r>
            <a:endParaRPr lang="it-IT" altLang="it-IT" sz="2200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/>
              <a:t>Protestò energicamente in tutti i </a:t>
            </a:r>
            <a:r>
              <a:rPr lang="it-IT" altLang="it-IT" sz="2200" dirty="0" smtClean="0"/>
              <a:t>modi anche davanti al quirinale, continuava ripetere:</a:t>
            </a:r>
            <a:endParaRPr lang="it-IT" altLang="it-IT" sz="2200" dirty="0"/>
          </a:p>
          <a:p>
            <a:pPr lvl="2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/>
              <a:t>«quello è anche mio figlio e nessun </a:t>
            </a:r>
            <a:r>
              <a:rPr lang="it-IT" altLang="it-IT" sz="2200" dirty="0" smtClean="0"/>
              <a:t>al </a:t>
            </a:r>
            <a:r>
              <a:rPr lang="it-IT" altLang="it-IT" sz="2200" dirty="0"/>
              <a:t>mondo ha il diritto di uccidere mio </a:t>
            </a:r>
            <a:r>
              <a:rPr lang="it-IT" altLang="it-IT" sz="2200" dirty="0" smtClean="0"/>
              <a:t>figlio, </a:t>
            </a:r>
          </a:p>
          <a:p>
            <a:pPr lvl="2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 smtClean="0"/>
              <a:t>chiunque decide di uccidere mio figlio è un </a:t>
            </a:r>
            <a:r>
              <a:rPr lang="it-IT" altLang="it-IT" sz="2200" dirty="0" smtClean="0"/>
              <a:t>criminale</a:t>
            </a:r>
            <a:r>
              <a:rPr lang="it-IT" altLang="it-IT" sz="2200" dirty="0" smtClean="0"/>
              <a:t>!!» </a:t>
            </a:r>
            <a:endParaRPr lang="it-IT" altLang="it-IT" sz="2200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/>
              <a:t>Nessuno lo ascoltò e la ragazza abortì</a:t>
            </a:r>
            <a:r>
              <a:rPr lang="it-IT" altLang="it-IT" sz="2200" dirty="0" smtClean="0"/>
              <a:t>…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 smtClean="0"/>
              <a:t>Divise l’Italia in due: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 smtClean="0"/>
              <a:t>coloro che sostenevano che il padre ha tutto il diritto di rivendicarne la vita e paternità,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sz="2200" dirty="0" smtClean="0"/>
              <a:t>altri che è più importante solo la donna ed è solo lei che deve decidere.</a:t>
            </a:r>
          </a:p>
        </p:txBody>
      </p:sp>
    </p:spTree>
    <p:extLst>
      <p:ext uri="{BB962C8B-B14F-4D97-AF65-F5344CB8AC3E}">
        <p14:creationId xmlns:p14="http://schemas.microsoft.com/office/powerpoint/2010/main" val="18411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3000"/>
                                        <p:tgtEl>
                                          <p:spTgt spid="163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163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ChangeArrowheads="1"/>
          </p:cNvSpPr>
          <p:nvPr/>
        </p:nvSpPr>
        <p:spPr bwMode="auto">
          <a:xfrm>
            <a:off x="479376" y="266596"/>
            <a:ext cx="11233248" cy="632480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it-IT" altLang="it-IT" b="1" dirty="0" smtClean="0"/>
              <a:t>Domande</a:t>
            </a:r>
            <a:endParaRPr lang="it-IT" altLang="it-IT" b="1" dirty="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it-IT" altLang="it-IT" sz="800" dirty="0"/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it-IT" altLang="it-IT" sz="2300" dirty="0" smtClean="0"/>
              <a:t>Se la donna vuole a tutti i costi abortire, il padre ha il diritto di rivendicare, esigere la vita di suo figlio quando è ancora nel grembo della madre?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it-IT" altLang="it-IT" sz="2300" dirty="0" smtClean="0"/>
              <a:t>La scelta della ragazza è molto più importante di quella dell’uomo? Perché?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it-IT" altLang="it-IT" sz="2300" dirty="0" smtClean="0"/>
              <a:t>La donna è più importante dell’uomo perché ha l’utero? È l’utero a dargli dignità?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it-IT" altLang="it-IT" sz="2300" dirty="0" smtClean="0"/>
              <a:t>l’uomo in questo casa </a:t>
            </a:r>
            <a:r>
              <a:rPr lang="it-IT" altLang="it-IT" sz="2300" b="1" dirty="0" smtClean="0"/>
              <a:t>vale nulla </a:t>
            </a:r>
            <a:r>
              <a:rPr lang="it-IT" altLang="it-IT" sz="2300" dirty="0" smtClean="0"/>
              <a:t>e non ha nessun diritto su suo figlio nel grembo?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it-IT" altLang="it-IT" sz="2300" dirty="0" smtClean="0"/>
              <a:t>In che cosa consiste la </a:t>
            </a:r>
            <a:r>
              <a:rPr lang="it-IT" altLang="it-IT" sz="2300" b="1" dirty="0" smtClean="0"/>
              <a:t>PARITÀ </a:t>
            </a:r>
            <a:r>
              <a:rPr lang="it-IT" altLang="it-IT" sz="2300" dirty="0" smtClean="0"/>
              <a:t>dei</a:t>
            </a:r>
            <a:r>
              <a:rPr lang="it-IT" altLang="it-IT" sz="2300" b="1" dirty="0" smtClean="0"/>
              <a:t> DIRITTI </a:t>
            </a:r>
            <a:r>
              <a:rPr lang="it-IT" altLang="it-IT" sz="2300" dirty="0" smtClean="0"/>
              <a:t>e dei</a:t>
            </a:r>
            <a:r>
              <a:rPr lang="it-IT" altLang="it-IT" sz="2300" b="1" dirty="0" smtClean="0"/>
              <a:t> DOVERI </a:t>
            </a:r>
            <a:r>
              <a:rPr lang="it-IT" altLang="it-IT" sz="2300" dirty="0" smtClean="0"/>
              <a:t>tra uomo e donna?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it-IT" altLang="it-IT" sz="2300" dirty="0" smtClean="0"/>
              <a:t>Il figlio embrionale non ha alcun diritto di vivere se i due genitori non lo vogliono? 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0"/>
              </a:spcBef>
              <a:buFont typeface="+mj-lt"/>
              <a:buAutoNum type="arabicPeriod"/>
            </a:pPr>
            <a:r>
              <a:rPr lang="it-IT" altLang="it-IT" sz="2300" dirty="0" smtClean="0"/>
              <a:t>Se l’embrione, </a:t>
            </a:r>
            <a:r>
              <a:rPr lang="it-IT" altLang="it-IT" sz="2300" dirty="0" smtClean="0"/>
              <a:t>come afferma la scienza e la bioetica, </a:t>
            </a:r>
            <a:r>
              <a:rPr lang="it-IT" altLang="it-IT" sz="2300" dirty="0" smtClean="0"/>
              <a:t>è vita che appartiene al genere umano, autoprogrammata e il figlio di due cellule (in sintesi è vita umana e il figlio di due genitori…) può esistere il diritto di sopprimerlo (ucciderlo)?</a:t>
            </a:r>
          </a:p>
        </p:txBody>
      </p:sp>
    </p:spTree>
    <p:extLst>
      <p:ext uri="{BB962C8B-B14F-4D97-AF65-F5344CB8AC3E}">
        <p14:creationId xmlns:p14="http://schemas.microsoft.com/office/powerpoint/2010/main" val="185760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3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3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F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479376" y="674400"/>
            <a:ext cx="11233248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200" dirty="0" smtClean="0"/>
              <a:t>3 Testimonianza</a:t>
            </a:r>
          </a:p>
          <a:p>
            <a:endParaRPr lang="it-IT" sz="3200" dirty="0"/>
          </a:p>
          <a:p>
            <a:pPr>
              <a:lnSpc>
                <a:spcPct val="150000"/>
              </a:lnSpc>
            </a:pPr>
            <a:r>
              <a:rPr lang="it-IT" sz="3200" dirty="0" smtClean="0"/>
              <a:t>Un gruppo di suore durante la guerra furono violentate sotto minaccia di morte da un gruppo di soldati.</a:t>
            </a:r>
          </a:p>
          <a:p>
            <a:pPr>
              <a:lnSpc>
                <a:spcPct val="150000"/>
              </a:lnSpc>
            </a:pPr>
            <a:r>
              <a:rPr lang="it-IT" sz="3200" dirty="0" smtClean="0"/>
              <a:t>Tutte le suore rimasero incinte e decisero di donare la vita ai loro figli…</a:t>
            </a:r>
          </a:p>
          <a:p>
            <a:pPr>
              <a:lnSpc>
                <a:spcPct val="150000"/>
              </a:lnSpc>
            </a:pPr>
            <a:r>
              <a:rPr lang="it-IT" sz="3200" dirty="0" smtClean="0"/>
              <a:t>Ci furono chi le ammirò altri che le disprezzò! </a:t>
            </a:r>
          </a:p>
          <a:p>
            <a:pPr>
              <a:lnSpc>
                <a:spcPct val="150000"/>
              </a:lnSpc>
            </a:pPr>
            <a:r>
              <a:rPr lang="it-IT" sz="3200" dirty="0" smtClean="0"/>
              <a:t>Voi cosa ne pensate?</a:t>
            </a:r>
            <a:endParaRPr lang="it-IT" sz="3200" dirty="0" smtClean="0"/>
          </a:p>
        </p:txBody>
      </p:sp>
    </p:spTree>
    <p:extLst>
      <p:ext uri="{BB962C8B-B14F-4D97-AF65-F5344CB8AC3E}">
        <p14:creationId xmlns:p14="http://schemas.microsoft.com/office/powerpoint/2010/main" val="148667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ttangolo 3"/>
          <p:cNvSpPr>
            <a:spLocks noChangeArrowheads="1"/>
          </p:cNvSpPr>
          <p:nvPr/>
        </p:nvSpPr>
        <p:spPr bwMode="auto">
          <a:xfrm>
            <a:off x="1487488" y="1125538"/>
            <a:ext cx="972185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it-IT" sz="3200"/>
              <a:t>Link utili</a:t>
            </a:r>
          </a:p>
          <a:p>
            <a:endParaRPr lang="it-IT" altLang="it-IT" sz="3200"/>
          </a:p>
          <a:p>
            <a:r>
              <a:rPr lang="it-IT" altLang="it-IT" sz="3200"/>
              <a:t>Gianna Jessen </a:t>
            </a:r>
          </a:p>
          <a:p>
            <a:r>
              <a:rPr lang="it-IT" altLang="it-IT" sz="3200"/>
              <a:t>la bambina sopravvissuta ad un aborto salino</a:t>
            </a:r>
          </a:p>
          <a:p>
            <a:endParaRPr lang="it-IT" altLang="it-IT" sz="3200"/>
          </a:p>
          <a:p>
            <a:r>
              <a:rPr lang="it-IT" altLang="it-IT" sz="3200">
                <a:hlinkClick r:id="rId3"/>
              </a:rPr>
              <a:t>https://www.youtube.com/watch?v=uGBhokyHnHo</a:t>
            </a:r>
            <a:endParaRPr lang="it-IT" altLang="it-IT" sz="3200"/>
          </a:p>
          <a:p>
            <a:endParaRPr lang="it-IT" altLang="it-IT"/>
          </a:p>
          <a:p>
            <a:endParaRPr lang="it-IT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74713" y="706438"/>
            <a:ext cx="10442575" cy="54451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Ho 25 anni e un bimbo di due mesi. 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In una trasmissione televisiva avevano intervistato una ragazza della mia età, che aveva avuto dei problemi sia con i genitori che con il ragazzo e non sapeva come fare e non sapeva dove poter andare. 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Io avevo dei problemi con il mio ragazzo, oltre che con la mia famiglia, perché, io milanese, per lui avevo rinunciato a tutto e vivevo con lui in Puglia. 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Quando ho visto la trasmissione mi sono rivista in quella ragazza.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3275" y="525463"/>
            <a:ext cx="10585450" cy="58070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Quando ho scoperto di essere incinta non ero triste. Non posso dire che fossi felice perché non eravamo sposati e la situazione era un po’ difficile, però ero contenta. 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Glielo ho detto, ma lui non l’ha presa per niente bene, ha iniziato a dire che non potevamo mantenerlo perché io non lavoravo e perché lui aveva appena iniziato.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Ma io ero sempre decisa ad averlo quel bambino, poi però, vista la sua determinazione, ha cambiato sistema: ho cercato di assecondarlo per fare in modo di calmarlo.</a:t>
            </a:r>
          </a:p>
          <a:p>
            <a:pPr eaLnBrk="1" hangingPunct="1">
              <a:defRPr/>
            </a:pPr>
            <a:endParaRPr lang="it-IT" alt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90538"/>
            <a:ext cx="10728325" cy="587692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Un giorno, al ritorno dal lavoro gli ho detto, mentendo, che avevo preso l’appuntamento per l’aborto. 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Lui però ha controllato ed ha telefonato alla clinica e gli hanno detto che lì aborti non se ne facevano.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La bugia scoperta mi ha messo in una posizione di debolezza della quale lui si è approfittato. 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Mi ha portato da un ginecologo con il quale ha insistito bisognava fare presto, perché doveva partire e altrimenti non avrebbe potuto accompagnarmi.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00150" y="938213"/>
            <a:ext cx="10080625" cy="49815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Il ginecologo allora gli ha dato il numero di telefono di una clinica privata, dove, </a:t>
            </a:r>
            <a:r>
              <a:rPr lang="it-IT" altLang="it-IT" sz="2600" dirty="0" smtClean="0">
                <a:latin typeface="+mj-lt"/>
              </a:rPr>
              <a:t>dopo </a:t>
            </a:r>
            <a:r>
              <a:rPr lang="it-IT" altLang="it-IT" sz="2600" dirty="0">
                <a:latin typeface="+mj-lt"/>
              </a:rPr>
              <a:t>nemmeno una settimana </a:t>
            </a:r>
            <a:r>
              <a:rPr lang="it-IT" altLang="it-IT" sz="2600" dirty="0" smtClean="0">
                <a:latin typeface="+mj-lt"/>
              </a:rPr>
              <a:t>mi </a:t>
            </a:r>
            <a:r>
              <a:rPr lang="it-IT" altLang="it-IT" sz="2600" dirty="0">
                <a:latin typeface="+mj-lt"/>
              </a:rPr>
              <a:t>avrebbero praticato l’aborto. 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endParaRPr lang="it-IT" altLang="it-IT" sz="2600" dirty="0">
              <a:latin typeface="+mj-lt"/>
            </a:endParaRP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Ho scoperto poi che la legge prevede una settimana di tempo per pensarci e per consentire alle varie strutture sanitarie di intervenire: nessuno si è fatto sentire.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487488" y="1089025"/>
            <a:ext cx="9721850" cy="467995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Abbiamo telefonato e preso l’appuntamento. 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A quel punto ho trovato il coraggio di dirgli che non ci sarei mai andata ad abortire, che poteva fare qualsiasi cosa, ma non l’avrei mai fatto! 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E lui ha avuto una reazione violenta, però mi ha lasciato a casa e se n’è andato.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35075" y="800100"/>
            <a:ext cx="9721850" cy="52578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E’ tornato alla sera, mi ha fatto telefonare da mia madre, e mia madre mi ha detto: tu vuoi incastrare lui, siete così giovani, che cosa volete fare, intanto di figli ne potete avere altri….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b="1" dirty="0">
                <a:latin typeface="+mj-lt"/>
              </a:rPr>
              <a:t>"Sì ma lui è unico." </a:t>
            </a:r>
            <a:r>
              <a:rPr lang="it-IT" altLang="it-IT" sz="2600" dirty="0">
                <a:latin typeface="+mj-lt"/>
              </a:rPr>
              <a:t>- le ho detto-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b="1" dirty="0">
                <a:latin typeface="+mj-lt"/>
              </a:rPr>
              <a:t>"piuttosto di abortire lo do in adozione!" 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    Non l’avessi mai detto! </a:t>
            </a:r>
          </a:p>
          <a:p>
            <a:pPr eaLnBrk="1" hangingPunct="1">
              <a:defRPr/>
            </a:pPr>
            <a:endParaRPr lang="it-IT" alt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92200" y="693738"/>
            <a:ext cx="10007600" cy="5472112"/>
          </a:xfrm>
        </p:spPr>
        <p:txBody>
          <a:bodyPr/>
          <a:lstStyle/>
          <a:p>
            <a:pPr eaLnBrk="1" hangingPunct="1">
              <a:lnSpc>
                <a:spcPct val="145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Davanti alla mia decisione lui è diventato sempre più violento, mi ha chiuso in casa a chiave e mi ha detto: tu non capisci niente! </a:t>
            </a:r>
          </a:p>
          <a:p>
            <a:pPr eaLnBrk="1" hangingPunct="1">
              <a:lnSpc>
                <a:spcPct val="145000"/>
              </a:lnSpc>
              <a:buFontTx/>
              <a:buNone/>
              <a:defRPr/>
            </a:pPr>
            <a:r>
              <a:rPr lang="it-IT" altLang="it-IT" sz="2600" dirty="0">
                <a:latin typeface="+mj-lt"/>
              </a:rPr>
              <a:t>E poi ha iniziato ad alzare le mani, mi ha picchiata, e mi ricordo che quando lui mi picchiava la cosa più importante era cercare di proteggere il bambino, e allora io mi tenevo la pancia e lui mi ha picchiato in faccia.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0150" y="944563"/>
            <a:ext cx="9791700" cy="496887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Tx/>
              <a:buNone/>
            </a:pPr>
            <a:r>
              <a:rPr lang="it-IT" altLang="it-IT" smtClean="0"/>
              <a:t>Poi sono finalmente riuscita ad uscire e sono andata a casa di una mia amica, che mi ha aiutata, sia moralmente che fisicamente, lui però mi ha cercato durante tutta la notte,</a:t>
            </a:r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it-IT" altLang="it-IT" smtClean="0"/>
              <a:t>perché voleva cercare di convincermi.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1289</Words>
  <Application>Microsoft Office PowerPoint</Application>
  <PresentationFormat>Widescreen</PresentationFormat>
  <Paragraphs>85</Paragraphs>
  <Slides>16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8" baseType="lpstr">
      <vt:lpstr>Arial</vt:lpstr>
      <vt:lpstr>Struttura predefinita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Testimonianze di vita  per dibattiti in classe  4 Sup  Droga testim. di Luigi Ciotti</dc:title>
  <dc:creator>io</dc:creator>
  <cp:lastModifiedBy>PC Claudio</cp:lastModifiedBy>
  <cp:revision>18</cp:revision>
  <dcterms:created xsi:type="dcterms:W3CDTF">2010-01-19T21:51:11Z</dcterms:created>
  <dcterms:modified xsi:type="dcterms:W3CDTF">2021-03-17T09:20:59Z</dcterms:modified>
</cp:coreProperties>
</file>